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gbZYzgRJqHb7Cn7xcshuBFD8Kj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42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51"/>
          <p:cNvSpPr txBox="1"/>
          <p:nvPr>
            <p:ph idx="1" type="body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p51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51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0" name="Google Shape;80;p51"/>
          <p:cNvSpPr txBox="1"/>
          <p:nvPr>
            <p:ph idx="5" type="body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p51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51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3" name="Google Shape;83;p51"/>
          <p:cNvSpPr txBox="1"/>
          <p:nvPr>
            <p:ph idx="8" type="body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51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" name="Google Shape;85;p51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51"/>
          <p:cNvSpPr txBox="1"/>
          <p:nvPr>
            <p:ph idx="14" type="body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7" name="Google Shape;87;p51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1" name="Google Shape;91;p51"/>
          <p:cNvGrpSpPr/>
          <p:nvPr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92" name="Google Shape;92;p51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51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52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96" name="Google Shape;96;p5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5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2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0" name="Google Shape;100;p52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52"/>
          <p:cNvSpPr txBox="1"/>
          <p:nvPr>
            <p:ph idx="3" type="body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2" name="Google Shape;102;p52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3" name="Google Shape;103;p52"/>
          <p:cNvSpPr txBox="1"/>
          <p:nvPr>
            <p:ph idx="5" type="body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4" name="Google Shape;104;p52"/>
          <p:cNvSpPr txBox="1"/>
          <p:nvPr>
            <p:ph idx="6" type="body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52"/>
          <p:cNvSpPr/>
          <p:nvPr>
            <p:ph idx="7" type="pic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6" name="Google Shape;106;p52"/>
          <p:cNvSpPr txBox="1"/>
          <p:nvPr>
            <p:ph idx="8" type="body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52"/>
          <p:cNvSpPr txBox="1"/>
          <p:nvPr>
            <p:ph idx="9" type="body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8" name="Google Shape;108;p52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9" name="Google Shape;109;p52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52"/>
          <p:cNvSpPr txBox="1"/>
          <p:nvPr>
            <p:ph idx="15" type="body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1" name="Google Shape;111;p52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2" name="Google Shape;112;p52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52"/>
          <p:cNvSpPr txBox="1"/>
          <p:nvPr>
            <p:ph idx="18" type="body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52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5" name="Google Shape;115;p52"/>
          <p:cNvSpPr txBox="1"/>
          <p:nvPr>
            <p:ph idx="20" type="body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52"/>
          <p:cNvSpPr txBox="1"/>
          <p:nvPr>
            <p:ph idx="21" type="body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52"/>
          <p:cNvSpPr/>
          <p:nvPr>
            <p:ph idx="22" type="pic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8" name="Google Shape;118;p52"/>
          <p:cNvSpPr txBox="1"/>
          <p:nvPr>
            <p:ph idx="23" type="body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52"/>
          <p:cNvSpPr txBox="1"/>
          <p:nvPr>
            <p:ph idx="24" type="body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52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1" name="Google Shape;121;p52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52"/>
          <p:cNvSpPr txBox="1"/>
          <p:nvPr>
            <p:ph idx="27" type="body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3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3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3"/>
          <p:cNvSpPr txBox="1"/>
          <p:nvPr>
            <p:ph idx="1" type="body"/>
          </p:nvPr>
        </p:nvSpPr>
        <p:spPr>
          <a:xfrm>
            <a:off x="166074" y="150777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53"/>
          <p:cNvSpPr txBox="1"/>
          <p:nvPr>
            <p:ph idx="2" type="body"/>
          </p:nvPr>
        </p:nvSpPr>
        <p:spPr>
          <a:xfrm>
            <a:off x="732131" y="2584097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53"/>
          <p:cNvSpPr txBox="1"/>
          <p:nvPr>
            <p:ph idx="3" type="body"/>
          </p:nvPr>
        </p:nvSpPr>
        <p:spPr>
          <a:xfrm>
            <a:off x="1338556" y="366042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53"/>
          <p:cNvSpPr txBox="1"/>
          <p:nvPr>
            <p:ph idx="4" type="body"/>
          </p:nvPr>
        </p:nvSpPr>
        <p:spPr>
          <a:xfrm>
            <a:off x="1922756" y="473674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53"/>
          <p:cNvSpPr txBox="1"/>
          <p:nvPr>
            <p:ph idx="5" type="body"/>
          </p:nvPr>
        </p:nvSpPr>
        <p:spPr>
          <a:xfrm>
            <a:off x="4401536" y="161352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53"/>
          <p:cNvSpPr txBox="1"/>
          <p:nvPr>
            <p:ph idx="6" type="body"/>
          </p:nvPr>
        </p:nvSpPr>
        <p:spPr>
          <a:xfrm>
            <a:off x="4986029" y="268256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53"/>
          <p:cNvSpPr txBox="1"/>
          <p:nvPr>
            <p:ph idx="7" type="body"/>
          </p:nvPr>
        </p:nvSpPr>
        <p:spPr>
          <a:xfrm>
            <a:off x="5576938" y="375539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53"/>
          <p:cNvSpPr txBox="1"/>
          <p:nvPr>
            <p:ph idx="8" type="body"/>
          </p:nvPr>
        </p:nvSpPr>
        <p:spPr>
          <a:xfrm>
            <a:off x="6175280" y="4824430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3"/>
          <p:cNvSpPr txBox="1"/>
          <p:nvPr>
            <p:ph idx="11" type="ftr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3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0" name="Google Shape;140;p53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" name="Google Shape;141;p53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" name="Google Shape;142;p53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" name="Google Shape;143;p53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4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4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54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54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54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54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5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7" name="Google Shape;157;p55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55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9" name="Google Shape;159;p55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55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1" name="Google Shape;161;p55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5" name="Google Shape;165;p55"/>
          <p:cNvGrpSpPr/>
          <p:nvPr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6" name="Google Shape;166;p55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55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6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6"/>
          <p:cNvSpPr txBox="1"/>
          <p:nvPr>
            <p:ph idx="1" type="body"/>
          </p:nvPr>
        </p:nvSpPr>
        <p:spPr>
          <a:xfrm>
            <a:off x="54768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71" name="Google Shape;171;p56"/>
          <p:cNvGrpSpPr/>
          <p:nvPr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172" name="Google Shape;172;p56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56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4" name="Google Shape;174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3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3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3"/>
          <p:cNvSpPr txBox="1"/>
          <p:nvPr>
            <p:ph idx="1" type="body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4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4"/>
          <p:cNvSpPr txBox="1"/>
          <p:nvPr>
            <p:ph idx="10" type="dt"/>
          </p:nvPr>
        </p:nvSpPr>
        <p:spPr>
          <a:xfrm>
            <a:off x="838200" y="635635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4"/>
          <p:cNvSpPr txBox="1"/>
          <p:nvPr>
            <p:ph idx="11" type="ftr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" name="Google Shape;32;p44"/>
          <p:cNvGrpSpPr/>
          <p:nvPr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33" name="Google Shape;33;p44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44"/>
            <p:cNvCxnSpPr/>
            <p:nvPr/>
          </p:nvCxnSpPr>
          <p:spPr>
            <a:xfrm flipH="1">
              <a:off x="6953250" y="-25401"/>
              <a:ext cx="3790950" cy="690245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5"/>
          <p:cNvSpPr txBox="1"/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1" type="subTitle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8" name="Google Shape;3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6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41" name="Google Shape;41;p46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46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3" name="Google Shape;43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/>
          <p:nvPr>
            <p:ph idx="2" type="dgm"/>
          </p:nvPr>
        </p:nvSpPr>
        <p:spPr>
          <a:xfrm>
            <a:off x="838200" y="2111375"/>
            <a:ext cx="10515600" cy="3744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8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" type="subTitle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56" name="Google Shape;5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8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8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49"/>
          <p:cNvSpPr/>
          <p:nvPr>
            <p:ph idx="2" type="chart"/>
          </p:nvPr>
        </p:nvSpPr>
        <p:spPr>
          <a:xfrm>
            <a:off x="838200" y="2111608"/>
            <a:ext cx="10515600" cy="374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0"/>
          <p:cNvSpPr txBox="1"/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0"/>
          <p:cNvSpPr txBox="1"/>
          <p:nvPr>
            <p:ph idx="1" type="subTitle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50"/>
          <p:cNvSpPr txBox="1"/>
          <p:nvPr>
            <p:ph idx="10" type="dt"/>
          </p:nvPr>
        </p:nvSpPr>
        <p:spPr>
          <a:xfrm>
            <a:off x="4676774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1" type="ftr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2" type="sldNum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50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image" Target="../media/image5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jpg"/><Relationship Id="rId4" Type="http://schemas.openxmlformats.org/officeDocument/2006/relationships/image" Target="../media/image5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jpg"/><Relationship Id="rId4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6.png"/><Relationship Id="rId4" Type="http://schemas.openxmlformats.org/officeDocument/2006/relationships/image" Target="../media/image62.png"/><Relationship Id="rId5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4.png"/><Relationship Id="rId4" Type="http://schemas.openxmlformats.org/officeDocument/2006/relationships/image" Target="../media/image60.png"/><Relationship Id="rId5" Type="http://schemas.openxmlformats.org/officeDocument/2006/relationships/image" Target="../media/image78.png"/><Relationship Id="rId6" Type="http://schemas.openxmlformats.org/officeDocument/2006/relationships/image" Target="../media/image70.png"/><Relationship Id="rId7" Type="http://schemas.openxmlformats.org/officeDocument/2006/relationships/image" Target="../media/image7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ML IN HEALTHCARE</a:t>
            </a:r>
            <a:endParaRPr/>
          </a:p>
        </p:txBody>
      </p:sp>
      <p:sp>
        <p:nvSpPr>
          <p:cNvPr id="182" name="Google Shape;182;p1"/>
          <p:cNvSpPr txBox="1"/>
          <p:nvPr>
            <p:ph idx="1" type="subTitle"/>
          </p:nvPr>
        </p:nvSpPr>
        <p:spPr>
          <a:xfrm>
            <a:off x="6416041" y="5586890"/>
            <a:ext cx="4941770" cy="86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White blood cells classification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i="1" lang="en-US"/>
              <a:t>Manon Chossegros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manon.chossegros@sorbonne-universite.fr</a:t>
            </a:r>
            <a:endParaRPr i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758" y="2213610"/>
            <a:ext cx="3875088" cy="31638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 txBox="1"/>
          <p:nvPr/>
        </p:nvSpPr>
        <p:spPr>
          <a:xfrm>
            <a:off x="1290638" y="5587365"/>
            <a:ext cx="3875088" cy="958533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coloring agents that stain: </a:t>
            </a:r>
            <a:endParaRPr/>
          </a:p>
          <a:p>
            <a:pPr indent="-285750" lvl="0" marL="285750" marR="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-"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Nucleus in blue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-"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Cytoplasm in pink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7053" y="2162810"/>
            <a:ext cx="5570538" cy="316388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0"/>
          <p:cNvSpPr txBox="1"/>
          <p:nvPr/>
        </p:nvSpPr>
        <p:spPr>
          <a:xfrm>
            <a:off x="5688013" y="5587365"/>
            <a:ext cx="5570538" cy="958533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Different ways to characterize a colour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0"/>
          <p:cNvSpPr txBox="1"/>
          <p:nvPr>
            <p:ph type="title"/>
          </p:nvPr>
        </p:nvSpPr>
        <p:spPr>
          <a:xfrm>
            <a:off x="2209800" y="914737"/>
            <a:ext cx="7772400" cy="1012806"/>
          </a:xfrm>
          <a:prstGeom prst="rect">
            <a:avLst/>
          </a:prstGeom>
          <a:solidFill>
            <a:srgbClr val="FFFFFF">
              <a:alpha val="9803"/>
            </a:srgbClr>
          </a:solidFill>
          <a:ln cap="sq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 FEATURES</a:t>
            </a:r>
            <a:endParaRPr/>
          </a:p>
        </p:txBody>
      </p:sp>
      <p:sp>
        <p:nvSpPr>
          <p:cNvPr id="286" name="Google Shape;286;p10"/>
          <p:cNvSpPr txBox="1"/>
          <p:nvPr>
            <p:ph idx="12" type="sldNum"/>
          </p:nvPr>
        </p:nvSpPr>
        <p:spPr>
          <a:xfrm>
            <a:off x="9077960" y="61734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1"/>
          <p:cNvSpPr txBox="1"/>
          <p:nvPr>
            <p:ph type="title"/>
          </p:nvPr>
        </p:nvSpPr>
        <p:spPr>
          <a:xfrm>
            <a:off x="638881" y="417576"/>
            <a:ext cx="10909640" cy="1249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GEOMETRIC FEATURES</a:t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3807702" y="1733454"/>
            <a:ext cx="4572000" cy="18288"/>
          </a:xfrm>
          <a:custGeom>
            <a:rect b="b" l="l" r="r" t="t"/>
            <a:pathLst>
              <a:path extrusionOk="0" fill="none" h="18288" w="457200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57200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" y="2665446"/>
            <a:ext cx="11548872" cy="35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PRESENTATION TITLE</a:t>
            </a:r>
            <a:endParaRPr/>
          </a:p>
        </p:txBody>
      </p:sp>
      <p:sp>
        <p:nvSpPr>
          <p:cNvPr id="296" name="Google Shape;29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2"/>
          <p:cNvSpPr txBox="1"/>
          <p:nvPr/>
        </p:nvSpPr>
        <p:spPr>
          <a:xfrm>
            <a:off x="4008120" y="921385"/>
            <a:ext cx="3250565" cy="37115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Hematoxylin_Mean_nuclei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Hematoxylin_Std_dev_nuclei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Hematoxylin_Min_nuclei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Hematoxylin_Max_nuclei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Hematoxylin_Median_nuclei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Eosin_Mean_nuclei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Eosin_Std_dev_nuclei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Eosin_Min_nuclei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Eosin_Max_nuclei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Hue_Mean_nuclei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Saturation_Mean_nuclei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Saturation_Std_dev_nuclei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Saturation_Min_nuclei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Saturation_Max_nuclei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Saturation_Median_nuclei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Eosin_Median_nuclei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Area_µm^2_nuclei</a:t>
            </a:r>
            <a:endParaRPr/>
          </a:p>
        </p:txBody>
      </p:sp>
      <p:sp>
        <p:nvSpPr>
          <p:cNvPr id="303" name="Google Shape;303;p12"/>
          <p:cNvSpPr txBox="1"/>
          <p:nvPr/>
        </p:nvSpPr>
        <p:spPr>
          <a:xfrm>
            <a:off x="7714298" y="921385"/>
            <a:ext cx="4310063" cy="371538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Hematoxylin_Mean_cytoonly​​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Hematoxylin_Std_dev_cytoonly​​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Hematoxylin_Min_cytoonly​​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Hematoxylin_Max_cytoonly​​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Hematoxylin_Median_cytoonly​​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Eosin_Mean_cytoonly​​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Eosin_Std_dev_cytoonly​​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Eosin_Min_cytoonly​​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Eosin_Max_cytoonly​​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Hue_Mean_cytoonly​​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Saturation_Mean_cytoonly​​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Saturation_Std_dev_cytoonly​​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Saturation_Min_cytoonly​​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Saturation_Max_cytoonly​​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Saturation_Median_cytoonly​​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Eosin_Median_cytoonly​​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Area_µm^2_cytoonly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2"/>
          <p:cNvSpPr txBox="1"/>
          <p:nvPr/>
        </p:nvSpPr>
        <p:spPr>
          <a:xfrm>
            <a:off x="5814378" y="4915853"/>
            <a:ext cx="2166303" cy="1576388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Length_µm_cyto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Circularity_cyto​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Solidity_cyto​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Max_diameter_µm_cyto​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Min_diameter_µm_cyto​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Perimeter_µm_cyto​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2"/>
          <p:cNvSpPr/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DATASET</a:t>
            </a:r>
            <a:endParaRPr/>
          </a:p>
        </p:txBody>
      </p:sp>
      <p:sp>
        <p:nvSpPr>
          <p:cNvPr id="306" name="Google Shape;30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3"/>
          <p:cNvSpPr txBox="1"/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REPARTITION OF THE CLASSES WITH FEATURES</a:t>
            </a:r>
            <a:endParaRPr/>
          </a:p>
        </p:txBody>
      </p:sp>
      <p:cxnSp>
        <p:nvCxnSpPr>
          <p:cNvPr id="313" name="Google Shape;313;p13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4" name="Google Shape;3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555" y="2426818"/>
            <a:ext cx="3225941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13"/>
          <p:cNvCxnSpPr/>
          <p:nvPr/>
        </p:nvCxnSpPr>
        <p:spPr>
          <a:xfrm>
            <a:off x="6116278" y="2596836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6" name="Google Shape;31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6382" y="2426818"/>
            <a:ext cx="4773298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3"/>
          <p:cNvSpPr txBox="1"/>
          <p:nvPr>
            <p:ph idx="11" type="ftr"/>
          </p:nvPr>
        </p:nvSpPr>
        <p:spPr>
          <a:xfrm>
            <a:off x="4038600" y="6522430"/>
            <a:ext cx="4114800" cy="347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PRESENTATION TITLE</a:t>
            </a:r>
            <a:endParaRPr/>
          </a:p>
        </p:txBody>
      </p:sp>
      <p:sp>
        <p:nvSpPr>
          <p:cNvPr id="318" name="Google Shape;318;p13"/>
          <p:cNvSpPr txBox="1"/>
          <p:nvPr>
            <p:ph idx="12" type="sldNum"/>
          </p:nvPr>
        </p:nvSpPr>
        <p:spPr>
          <a:xfrm>
            <a:off x="8603343" y="6522430"/>
            <a:ext cx="2743200" cy="347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</a:rPr>
              <a:t>‹#›</a:t>
            </a:fld>
            <a:endParaRPr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 txBox="1"/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TRAINING MODELS</a:t>
            </a:r>
            <a:endParaRPr/>
          </a:p>
        </p:txBody>
      </p:sp>
      <p:sp>
        <p:nvSpPr>
          <p:cNvPr id="324" name="Google Shape;324;p14"/>
          <p:cNvSpPr txBox="1"/>
          <p:nvPr>
            <p:ph idx="1" type="subTitle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"/>
          <p:cNvSpPr txBox="1"/>
          <p:nvPr>
            <p:ph type="title"/>
          </p:nvPr>
        </p:nvSpPr>
        <p:spPr>
          <a:xfrm>
            <a:off x="574040" y="3549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SVM</a:t>
            </a:r>
            <a:endParaRPr/>
          </a:p>
        </p:txBody>
      </p:sp>
      <p:sp>
        <p:nvSpPr>
          <p:cNvPr id="330" name="Google Shape;33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31" name="Google Shape;33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e image contenant lumière, laser&#10;&#10;Description générée automatiquement" id="332" name="Google Shape;3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8240" y="1334833"/>
            <a:ext cx="4013200" cy="342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5"/>
          <p:cNvSpPr txBox="1"/>
          <p:nvPr/>
        </p:nvSpPr>
        <p:spPr>
          <a:xfrm>
            <a:off x="2926079" y="5019039"/>
            <a:ext cx="6624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Goal: find the best boundary to delineate the regions of space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RANDOM FOREST</a:t>
            </a:r>
            <a:endParaRPr/>
          </a:p>
        </p:txBody>
      </p:sp>
      <p:sp>
        <p:nvSpPr>
          <p:cNvPr id="339" name="Google Shape;33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40" name="Google Shape;34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2320" y="1445508"/>
            <a:ext cx="5171439" cy="39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6"/>
          <p:cNvSpPr txBox="1"/>
          <p:nvPr/>
        </p:nvSpPr>
        <p:spPr>
          <a:xfrm>
            <a:off x="2854959" y="5191759"/>
            <a:ext cx="73456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Goal: find the best decision trees to obtain a majority of good results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/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EVALUATION METRICS</a:t>
            </a:r>
            <a:endParaRPr/>
          </a:p>
        </p:txBody>
      </p:sp>
      <p:sp>
        <p:nvSpPr>
          <p:cNvPr id="348" name="Google Shape;348;p17"/>
          <p:cNvSpPr txBox="1"/>
          <p:nvPr>
            <p:ph idx="1" type="subTitle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8"/>
          <p:cNvSpPr txBox="1"/>
          <p:nvPr>
            <p:ph type="title"/>
          </p:nvPr>
        </p:nvSpPr>
        <p:spPr>
          <a:xfrm>
            <a:off x="838198" y="547815"/>
            <a:ext cx="5167185" cy="1680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CONFUSION MATRIX</a:t>
            </a:r>
            <a:endParaRPr/>
          </a:p>
        </p:txBody>
      </p:sp>
      <p:sp>
        <p:nvSpPr>
          <p:cNvPr id="355" name="Google Shape;355;p18"/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Visualises the predictions of the algorithm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normalised or not</a:t>
            </a:r>
            <a:endParaRPr/>
          </a:p>
        </p:txBody>
      </p:sp>
      <p:pic>
        <p:nvPicPr>
          <p:cNvPr id="356" name="Google Shape;3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926" y="1964724"/>
            <a:ext cx="3985009" cy="41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7842" y="1964724"/>
            <a:ext cx="4076449" cy="416834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  <p:sp>
        <p:nvSpPr>
          <p:cNvPr id="359" name="Google Shape;359;p18"/>
          <p:cNvSpPr txBox="1"/>
          <p:nvPr/>
        </p:nvSpPr>
        <p:spPr>
          <a:xfrm>
            <a:off x="2587457" y="6179151"/>
            <a:ext cx="16820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Normalized</a:t>
            </a:r>
            <a:endParaRPr/>
          </a:p>
        </p:txBody>
      </p:sp>
      <p:sp>
        <p:nvSpPr>
          <p:cNvPr id="360" name="Google Shape;360;p18"/>
          <p:cNvSpPr txBox="1"/>
          <p:nvPr/>
        </p:nvSpPr>
        <p:spPr>
          <a:xfrm>
            <a:off x="7687776" y="6179150"/>
            <a:ext cx="24135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normalized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THE EXISTING METRICS</a:t>
            </a:r>
            <a:endParaRPr/>
          </a:p>
        </p:txBody>
      </p:sp>
      <p:sp>
        <p:nvSpPr>
          <p:cNvPr id="366" name="Google Shape;3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67" name="Google Shape;3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e image contenant texte, antenne, horloge&#10;&#10;Description générée automatiquement" id="368" name="Google Shape;3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8960" y="2362517"/>
            <a:ext cx="60960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&#10;&#10;Description générée automatiquement" id="369" name="Google Shape;36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677" y="1260792"/>
            <a:ext cx="4012565" cy="1064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horloge&#10;&#10;Description générée automatiquement" id="370" name="Google Shape;37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8132" y="3611245"/>
            <a:ext cx="3579495" cy="105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462" y="5036502"/>
            <a:ext cx="5410835" cy="107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88" name="Google Shape;188;p2"/>
          <p:cNvSpPr txBox="1"/>
          <p:nvPr>
            <p:ph idx="1" type="body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lang="en-US"/>
              <a:t>Presentation of the data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lang="en-US"/>
              <a:t>Presentation of the features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lang="en-US"/>
              <a:t>Machine Learning models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lang="en-US"/>
              <a:t>Improve the models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lang="en-US"/>
              <a:t>Medical interpretation</a:t>
            </a:r>
            <a:endParaRPr/>
          </a:p>
        </p:txBody>
      </p:sp>
      <p:sp>
        <p:nvSpPr>
          <p:cNvPr id="189" name="Google Shape;189;p2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190" name="Google Shape;190;p2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 txBox="1"/>
          <p:nvPr>
            <p:ph type="title"/>
          </p:nvPr>
        </p:nvSpPr>
        <p:spPr>
          <a:xfrm>
            <a:off x="878840" y="131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PRECISION GRAPE</a:t>
            </a:r>
            <a:endParaRPr/>
          </a:p>
        </p:txBody>
      </p:sp>
      <p:sp>
        <p:nvSpPr>
          <p:cNvPr id="377" name="Google Shape;37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78" name="Google Shape;37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range contour" id="379" name="Google Shape;3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280" y="2961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380" name="Google Shape;3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520" y="2961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381" name="Google Shape;3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120" y="2961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382" name="Google Shape;38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040" y="16306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383" name="Google Shape;38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079" y="16306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384" name="Google Shape;3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7119" y="16306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385" name="Google Shape;38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0320" y="42722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386" name="Google Shape;38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9519" y="42722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387" name="Google Shape;38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8079" y="427228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0"/>
          <p:cNvSpPr txBox="1"/>
          <p:nvPr/>
        </p:nvSpPr>
        <p:spPr>
          <a:xfrm>
            <a:off x="2611120" y="10160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Truth</a:t>
            </a:r>
            <a:endParaRPr/>
          </a:p>
        </p:txBody>
      </p:sp>
      <p:sp>
        <p:nvSpPr>
          <p:cNvPr id="389" name="Google Shape;389;p20"/>
          <p:cNvSpPr txBox="1"/>
          <p:nvPr/>
        </p:nvSpPr>
        <p:spPr>
          <a:xfrm>
            <a:off x="8117840" y="1087119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/>
          </a:p>
        </p:txBody>
      </p:sp>
      <p:pic>
        <p:nvPicPr>
          <p:cNvPr descr="Orange contour" id="390" name="Google Shape;3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9440" y="43535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391" name="Google Shape;3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880" y="29819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392" name="Google Shape;3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8479" y="29819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393" name="Google Shape;39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399" y="1651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394" name="Google Shape;39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9438" y="1651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395" name="Google Shape;3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0878" y="429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396" name="Google Shape;39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1678" y="29514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397" name="Google Shape;39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397" y="44043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rmer avec un remplissage uni" id="398" name="Google Shape;39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6320" y="4922520"/>
            <a:ext cx="49784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399" name="Google Shape;39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7600" y="2118360"/>
            <a:ext cx="4572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00" name="Google Shape;40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6159" y="2128519"/>
            <a:ext cx="457200" cy="49784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0"/>
          <p:cNvSpPr txBox="1"/>
          <p:nvPr/>
        </p:nvSpPr>
        <p:spPr>
          <a:xfrm>
            <a:off x="4541520" y="5730238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 = 3/4</a:t>
            </a:r>
            <a:endParaRPr/>
          </a:p>
        </p:txBody>
      </p:sp>
      <p:pic>
        <p:nvPicPr>
          <p:cNvPr descr="Orange contour" id="402" name="Google Shape;4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6878" y="171195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"/>
          <p:cNvSpPr txBox="1"/>
          <p:nvPr>
            <p:ph type="title"/>
          </p:nvPr>
        </p:nvSpPr>
        <p:spPr>
          <a:xfrm>
            <a:off x="878840" y="131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ACCURACY GRAPE</a:t>
            </a:r>
            <a:endParaRPr/>
          </a:p>
        </p:txBody>
      </p:sp>
      <p:sp>
        <p:nvSpPr>
          <p:cNvPr id="408" name="Google Shape;40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409" name="Google Shape;40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range contour" id="410" name="Google Shape;4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280" y="2961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411" name="Google Shape;4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520" y="2961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412" name="Google Shape;4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120" y="2961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13" name="Google Shape;4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040" y="16306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14" name="Google Shape;41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079" y="16306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15" name="Google Shape;41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7119" y="16306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416" name="Google Shape;41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0320" y="42722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417" name="Google Shape;41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9519" y="42722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418" name="Google Shape;41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8079" y="427228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1"/>
          <p:cNvSpPr txBox="1"/>
          <p:nvPr/>
        </p:nvSpPr>
        <p:spPr>
          <a:xfrm>
            <a:off x="2611120" y="10160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Truth</a:t>
            </a:r>
            <a:endParaRPr/>
          </a:p>
        </p:txBody>
      </p:sp>
      <p:sp>
        <p:nvSpPr>
          <p:cNvPr id="420" name="Google Shape;420;p21"/>
          <p:cNvSpPr txBox="1"/>
          <p:nvPr/>
        </p:nvSpPr>
        <p:spPr>
          <a:xfrm>
            <a:off x="8117840" y="1087119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/>
          </a:p>
        </p:txBody>
      </p:sp>
      <p:pic>
        <p:nvPicPr>
          <p:cNvPr descr="Orange contour" id="421" name="Google Shape;4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9440" y="43535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422" name="Google Shape;4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880" y="29819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423" name="Google Shape;4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8479" y="29819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24" name="Google Shape;4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399" y="1651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25" name="Google Shape;42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9438" y="1651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426" name="Google Shape;42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0878" y="429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427" name="Google Shape;42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1678" y="29514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28" name="Google Shape;42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397" y="44043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rmer avec un remplissage uni" id="429" name="Google Shape;42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6320" y="4922520"/>
            <a:ext cx="49784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30" name="Google Shape;43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7600" y="2118360"/>
            <a:ext cx="4572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31" name="Google Shape;43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6159" y="2128519"/>
            <a:ext cx="457200" cy="49784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1"/>
          <p:cNvSpPr txBox="1"/>
          <p:nvPr/>
        </p:nvSpPr>
        <p:spPr>
          <a:xfrm>
            <a:off x="4541520" y="5730238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= 7/9</a:t>
            </a:r>
            <a:endParaRPr/>
          </a:p>
        </p:txBody>
      </p:sp>
      <p:pic>
        <p:nvPicPr>
          <p:cNvPr descr="Coche avec un remplissage uni" id="433" name="Google Shape;43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48879" y="3378199"/>
            <a:ext cx="4572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34" name="Google Shape;43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98558" y="3398518"/>
            <a:ext cx="4572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35" name="Google Shape;43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7917" y="3428997"/>
            <a:ext cx="4572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36" name="Google Shape;43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98556" y="4780276"/>
            <a:ext cx="4572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37" name="Google Shape;43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7916" y="4820916"/>
            <a:ext cx="4572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438" name="Google Shape;4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0078" y="168147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rmer avec un remplissage uni" id="439" name="Google Shape;43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87280" y="2169160"/>
            <a:ext cx="497840" cy="49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/>
          <p:nvPr>
            <p:ph type="title"/>
          </p:nvPr>
        </p:nvSpPr>
        <p:spPr>
          <a:xfrm>
            <a:off x="878840" y="131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RECALL GRAPE</a:t>
            </a:r>
            <a:endParaRPr/>
          </a:p>
        </p:txBody>
      </p:sp>
      <p:sp>
        <p:nvSpPr>
          <p:cNvPr id="445" name="Google Shape;44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446" name="Google Shape;44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range contour" id="447" name="Google Shape;4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280" y="2961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448" name="Google Shape;4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520" y="2961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449" name="Google Shape;4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120" y="2961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50" name="Google Shape;45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040" y="16306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51" name="Google Shape;45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079" y="16306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52" name="Google Shape;4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7119" y="16306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453" name="Google Shape;45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0320" y="42722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454" name="Google Shape;45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9519" y="42722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455" name="Google Shape;45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8079" y="427228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2"/>
          <p:cNvSpPr txBox="1"/>
          <p:nvPr/>
        </p:nvSpPr>
        <p:spPr>
          <a:xfrm>
            <a:off x="2611120" y="10160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Truth</a:t>
            </a:r>
            <a:endParaRPr/>
          </a:p>
        </p:txBody>
      </p:sp>
      <p:sp>
        <p:nvSpPr>
          <p:cNvPr id="457" name="Google Shape;457;p22"/>
          <p:cNvSpPr txBox="1"/>
          <p:nvPr/>
        </p:nvSpPr>
        <p:spPr>
          <a:xfrm>
            <a:off x="8117840" y="1087119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/>
          </a:p>
        </p:txBody>
      </p:sp>
      <p:pic>
        <p:nvPicPr>
          <p:cNvPr descr="Orange contour" id="458" name="Google Shape;4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9440" y="43535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459" name="Google Shape;4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880" y="29819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contour" id="460" name="Google Shape;4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8479" y="29819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61" name="Google Shape;46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399" y="1651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62" name="Google Shape;4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9438" y="1651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463" name="Google Shape;46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0878" y="429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nas avec un remplissage uni" id="464" name="Google Shape;46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1678" y="29514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sins avec un remplissage uni" id="465" name="Google Shape;46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397" y="44043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66" name="Google Shape;46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7600" y="2118360"/>
            <a:ext cx="4572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67" name="Google Shape;46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6159" y="2128519"/>
            <a:ext cx="457200" cy="497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2"/>
          <p:cNvSpPr txBox="1"/>
          <p:nvPr/>
        </p:nvSpPr>
        <p:spPr>
          <a:xfrm>
            <a:off x="4541520" y="5730238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 = 2/3</a:t>
            </a:r>
            <a:endParaRPr/>
          </a:p>
        </p:txBody>
      </p:sp>
      <p:pic>
        <p:nvPicPr>
          <p:cNvPr descr="Orange contour" id="469" name="Google Shape;4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8638" y="168147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rmer avec un remplissage uni" id="470" name="Google Shape;47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95840" y="2169160"/>
            <a:ext cx="497840" cy="49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ACCURACY VS PRECISION</a:t>
            </a:r>
            <a:endParaRPr/>
          </a:p>
        </p:txBody>
      </p:sp>
      <p:sp>
        <p:nvSpPr>
          <p:cNvPr id="476" name="Google Shape;47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477" name="Google Shape;47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e image contenant extérieur, rouge, lumière, feu de signalisation&#10;&#10;Description générée automatiquement" id="478" name="Google Shape;4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8560" y="1459013"/>
            <a:ext cx="4561840" cy="4732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RÉDUCTION DE DIMENSIONALITÉ ET DÉSÉQUILIBRE DES CLASSES</a:t>
            </a:r>
            <a:endParaRPr/>
          </a:p>
        </p:txBody>
      </p:sp>
      <p:sp>
        <p:nvSpPr>
          <p:cNvPr id="484" name="Google Shape;48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485" name="Google Shape;48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p24"/>
          <p:cNvSpPr txBox="1"/>
          <p:nvPr/>
        </p:nvSpPr>
        <p:spPr>
          <a:xfrm>
            <a:off x="599440" y="2275840"/>
            <a:ext cx="5648960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Overfitting problems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Lazy algorithm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PCA, dimensionality reduction methods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9950" y="1799590"/>
            <a:ext cx="2496820" cy="249682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4"/>
          <p:cNvSpPr txBox="1"/>
          <p:nvPr/>
        </p:nvSpPr>
        <p:spPr>
          <a:xfrm>
            <a:off x="9001760" y="456184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Overfitting</a:t>
            </a:r>
            <a:endParaRPr/>
          </a:p>
        </p:txBody>
      </p:sp>
      <p:pic>
        <p:nvPicPr>
          <p:cNvPr id="489" name="Google Shape;48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640" y="4370265"/>
            <a:ext cx="2743199" cy="20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95" name="Google Shape;495;p25"/>
          <p:cNvSpPr txBox="1"/>
          <p:nvPr>
            <p:ph idx="1" type="subTitle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25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497" name="Google Shape;497;p25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6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TP 2</a:t>
            </a:r>
            <a:endParaRPr/>
          </a:p>
        </p:txBody>
      </p:sp>
      <p:sp>
        <p:nvSpPr>
          <p:cNvPr id="503" name="Google Shape;503;p26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GOING FROM ML TO DL</a:t>
            </a:r>
            <a:endParaRPr/>
          </a:p>
        </p:txBody>
      </p:sp>
      <p:sp>
        <p:nvSpPr>
          <p:cNvPr id="509" name="Google Shape;50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510" name="Google Shape;51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27"/>
          <p:cNvSpPr txBox="1"/>
          <p:nvPr/>
        </p:nvSpPr>
        <p:spPr>
          <a:xfrm>
            <a:off x="705555" y="2267184"/>
            <a:ext cx="101468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iagram&#10;&#10;Description automatically generated" id="512" name="Google Shape;5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3817" y="1702401"/>
            <a:ext cx="7590365" cy="433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DEEP LEARNING FOR IMAGES:</a:t>
            </a:r>
            <a:br>
              <a:rPr lang="en-US"/>
            </a:br>
            <a:r>
              <a:rPr lang="en-US"/>
              <a:t>CONVOLUTIONAL NEURAL NETWORK</a:t>
            </a:r>
            <a:endParaRPr/>
          </a:p>
        </p:txBody>
      </p:sp>
      <p:sp>
        <p:nvSpPr>
          <p:cNvPr id="518" name="Google Shape;51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519" name="Google Shape;51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520" name="Google Shape;5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288" y="1650973"/>
            <a:ext cx="7729125" cy="41487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521" name="Google Shape;5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215" y="3384397"/>
            <a:ext cx="3006605" cy="147729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28"/>
          <p:cNvSpPr txBox="1"/>
          <p:nvPr/>
        </p:nvSpPr>
        <p:spPr>
          <a:xfrm>
            <a:off x="774502" y="5054129"/>
            <a:ext cx="18107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/>
          </a:p>
        </p:txBody>
      </p:sp>
      <p:sp>
        <p:nvSpPr>
          <p:cNvPr id="523" name="Google Shape;523;p28"/>
          <p:cNvSpPr txBox="1"/>
          <p:nvPr/>
        </p:nvSpPr>
        <p:spPr>
          <a:xfrm>
            <a:off x="6876815" y="5710296"/>
            <a:ext cx="37215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 neural network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CONVOLUTIONAL AND POOLING LAYERS</a:t>
            </a:r>
            <a:endParaRPr/>
          </a:p>
        </p:txBody>
      </p:sp>
      <p:sp>
        <p:nvSpPr>
          <p:cNvPr id="529" name="Google Shape;52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530" name="Google Shape;53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&#10;&#10;Description automatically generated" id="531" name="Google Shape;5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2529" y="1444844"/>
            <a:ext cx="3647487" cy="2277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lagomorph, mammal&#10;&#10;Description automatically generated" id="532" name="Google Shape;53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3502" y="1710810"/>
            <a:ext cx="3855626" cy="212287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29"/>
          <p:cNvSpPr txBox="1"/>
          <p:nvPr/>
        </p:nvSpPr>
        <p:spPr>
          <a:xfrm>
            <a:off x="4496741" y="3929944"/>
            <a:ext cx="34099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Accentuates change of colours</a:t>
            </a:r>
            <a:endParaRPr/>
          </a:p>
        </p:txBody>
      </p:sp>
      <p:sp>
        <p:nvSpPr>
          <p:cNvPr id="534" name="Google Shape;534;p29"/>
          <p:cNvSpPr txBox="1"/>
          <p:nvPr/>
        </p:nvSpPr>
        <p:spPr>
          <a:xfrm>
            <a:off x="9370954" y="3995795"/>
            <a:ext cx="26691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Accentuates textures</a:t>
            </a:r>
            <a:endParaRPr/>
          </a:p>
        </p:txBody>
      </p:sp>
      <p:pic>
        <p:nvPicPr>
          <p:cNvPr descr="Box and whisker chart&#10;&#10;Description automatically generated" id="535" name="Google Shape;53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9140" y="4590297"/>
            <a:ext cx="6299199" cy="2127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t, lagomorph, mammal, different&#10;&#10;Description automatically generated" id="536" name="Google Shape;536;p29"/>
          <p:cNvPicPr preferRelativeResize="0"/>
          <p:nvPr/>
        </p:nvPicPr>
        <p:blipFill rotWithShape="1">
          <a:blip r:embed="rId6">
            <a:alphaModFix/>
          </a:blip>
          <a:srcRect b="52415" l="9037" r="55247" t="3399"/>
          <a:stretch/>
        </p:blipFill>
        <p:spPr>
          <a:xfrm>
            <a:off x="368771" y="2771861"/>
            <a:ext cx="2306833" cy="2322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"/>
          <p:cNvSpPr txBox="1"/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</a:rPr>
              <a:t>INTRODUCTION</a:t>
            </a:r>
            <a:endParaRPr/>
          </a:p>
        </p:txBody>
      </p:sp>
      <p:sp>
        <p:nvSpPr>
          <p:cNvPr id="197" name="Google Shape;197;p3"/>
          <p:cNvSpPr txBox="1"/>
          <p:nvPr>
            <p:ph idx="1" type="body"/>
          </p:nvPr>
        </p:nvSpPr>
        <p:spPr>
          <a:xfrm>
            <a:off x="190726" y="2257328"/>
            <a:ext cx="9144000" cy="42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669E"/>
              </a:buClr>
              <a:buSzPct val="100000"/>
              <a:buNone/>
            </a:pPr>
            <a:r>
              <a:rPr lang="en-US" sz="1900">
                <a:solidFill>
                  <a:srgbClr val="E8669E"/>
                </a:solidFill>
              </a:rPr>
              <a:t>The analysis of blood tests is performed by looking blood smears under a microscope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900">
              <a:solidFill>
                <a:srgbClr val="E8669E"/>
              </a:solidFill>
            </a:endParaRPr>
          </a:p>
        </p:txBody>
      </p:sp>
      <p:cxnSp>
        <p:nvCxnSpPr>
          <p:cNvPr id="198" name="Google Shape;198;p3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9" name="Google Shape;1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391" y="2637371"/>
            <a:ext cx="3997637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"/>
          <p:cNvCxnSpPr/>
          <p:nvPr/>
        </p:nvCxnSpPr>
        <p:spPr>
          <a:xfrm>
            <a:off x="6116278" y="2596836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5073" y="2782042"/>
            <a:ext cx="5455917" cy="328718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"/>
          <p:cNvSpPr txBox="1"/>
          <p:nvPr>
            <p:ph idx="11" type="ftr"/>
          </p:nvPr>
        </p:nvSpPr>
        <p:spPr>
          <a:xfrm>
            <a:off x="4038600" y="6522430"/>
            <a:ext cx="4114800" cy="347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PRESENTATION TITLE</a:t>
            </a:r>
            <a:endParaRPr/>
          </a:p>
        </p:txBody>
      </p:sp>
      <p:sp>
        <p:nvSpPr>
          <p:cNvPr id="203" name="Google Shape;203;p3"/>
          <p:cNvSpPr txBox="1"/>
          <p:nvPr>
            <p:ph idx="12" type="sldNum"/>
          </p:nvPr>
        </p:nvSpPr>
        <p:spPr>
          <a:xfrm>
            <a:off x="8603343" y="6522430"/>
            <a:ext cx="2743200" cy="347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</a:rPr>
              <a:t>‹#›</a:t>
            </a:fld>
            <a:endParaRPr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CONVOLUTIONAL AND POOLING OPERATIONS</a:t>
            </a:r>
            <a:endParaRPr/>
          </a:p>
        </p:txBody>
      </p:sp>
      <p:sp>
        <p:nvSpPr>
          <p:cNvPr id="542" name="Google Shape;5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543" name="Google Shape;5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544" name="Google Shape;5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671" y="2337159"/>
            <a:ext cx="4290881" cy="285121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0"/>
          <p:cNvSpPr txBox="1"/>
          <p:nvPr/>
        </p:nvSpPr>
        <p:spPr>
          <a:xfrm>
            <a:off x="1740370" y="5569185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0"/>
          <p:cNvSpPr txBox="1"/>
          <p:nvPr/>
        </p:nvSpPr>
        <p:spPr>
          <a:xfrm>
            <a:off x="1646296" y="556918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 operation</a:t>
            </a:r>
            <a:endParaRPr/>
          </a:p>
        </p:txBody>
      </p:sp>
      <p:sp>
        <p:nvSpPr>
          <p:cNvPr id="547" name="Google Shape;547;p30"/>
          <p:cNvSpPr txBox="1"/>
          <p:nvPr/>
        </p:nvSpPr>
        <p:spPr>
          <a:xfrm>
            <a:off x="7723480" y="5569184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Pooling (max) operation</a:t>
            </a:r>
            <a:endParaRPr/>
          </a:p>
        </p:txBody>
      </p:sp>
      <p:pic>
        <p:nvPicPr>
          <p:cNvPr id="548" name="Google Shape;5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9121" y="3032978"/>
            <a:ext cx="3837387" cy="161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1"/>
          <p:cNvSpPr txBox="1"/>
          <p:nvPr>
            <p:ph type="ctrTitle"/>
          </p:nvPr>
        </p:nvSpPr>
        <p:spPr>
          <a:xfrm>
            <a:off x="5117818" y="4434840"/>
            <a:ext cx="6239993" cy="11410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THE PYTORCH WORKFLOW</a:t>
            </a:r>
            <a:endParaRPr/>
          </a:p>
        </p:txBody>
      </p:sp>
      <p:sp>
        <p:nvSpPr>
          <p:cNvPr id="554" name="Google Shape;554;p31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CREATE A DATALOADER</a:t>
            </a:r>
            <a:endParaRPr/>
          </a:p>
        </p:txBody>
      </p:sp>
      <p:sp>
        <p:nvSpPr>
          <p:cNvPr id="560" name="Google Shape;56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1" name="Google Shape;561;p32"/>
          <p:cNvSpPr txBox="1"/>
          <p:nvPr/>
        </p:nvSpPr>
        <p:spPr>
          <a:xfrm>
            <a:off x="1175925" y="1495777"/>
            <a:ext cx="501038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good memory but slow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fast but low memory</a:t>
            </a:r>
            <a:endParaRPr/>
          </a:p>
        </p:txBody>
      </p:sp>
      <p:sp>
        <p:nvSpPr>
          <p:cNvPr id="562" name="Google Shape;562;p32"/>
          <p:cNvSpPr txBox="1"/>
          <p:nvPr/>
        </p:nvSpPr>
        <p:spPr>
          <a:xfrm>
            <a:off x="874889" y="2935110"/>
            <a:ext cx="6590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 batches to the GPU until you've seen all the dataset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563" name="Google Shape;5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363" y="3627031"/>
            <a:ext cx="5339644" cy="2595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2"/>
          <p:cNvSpPr txBox="1"/>
          <p:nvPr/>
        </p:nvSpPr>
        <p:spPr>
          <a:xfrm>
            <a:off x="4139258" y="6312369"/>
            <a:ext cx="6590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of one batch: batchsize=10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DESIGN THE MODEL ARCHITECTURE</a:t>
            </a:r>
            <a:endParaRPr/>
          </a:p>
        </p:txBody>
      </p:sp>
      <p:sp>
        <p:nvSpPr>
          <p:cNvPr id="570" name="Google Shape;57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571" name="Google Shape;57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, engineering drawing&#10;&#10;Description automatically generated" id="572" name="Google Shape;5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474" y="1771344"/>
            <a:ext cx="9149643" cy="309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4"/>
          <p:cNvSpPr txBox="1"/>
          <p:nvPr>
            <p:ph type="title"/>
          </p:nvPr>
        </p:nvSpPr>
        <p:spPr>
          <a:xfrm>
            <a:off x="904052" y="3180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LOSS AND OPTIMIZER:</a:t>
            </a:r>
            <a:br>
              <a:rPr lang="en-US"/>
            </a:br>
            <a:r>
              <a:rPr b="1" lang="en-US"/>
              <a:t>BACKPROPAGATION</a:t>
            </a:r>
            <a:endParaRPr/>
          </a:p>
        </p:txBody>
      </p:sp>
      <p:sp>
        <p:nvSpPr>
          <p:cNvPr id="578" name="Google Shape;5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579" name="Google Shape;5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surface chart&#10;&#10;Description automatically generated" id="580" name="Google Shape;5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75" y="2075206"/>
            <a:ext cx="5217346" cy="2707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581" name="Google Shape;58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8105" y="2332575"/>
            <a:ext cx="6318012" cy="24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4"/>
          <p:cNvSpPr txBox="1"/>
          <p:nvPr/>
        </p:nvSpPr>
        <p:spPr>
          <a:xfrm>
            <a:off x="3621852" y="5286963"/>
            <a:ext cx="787964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determines the error of the algorithm.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Reducing loss is the key to make network perform better.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carefully the optimizer that reduces loss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4"/>
          <p:cNvSpPr txBox="1"/>
          <p:nvPr/>
        </p:nvSpPr>
        <p:spPr>
          <a:xfrm>
            <a:off x="2333037" y="4891851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4"/>
          <p:cNvSpPr txBox="1"/>
          <p:nvPr/>
        </p:nvSpPr>
        <p:spPr>
          <a:xfrm>
            <a:off x="2398888" y="4901259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4"/>
          <p:cNvSpPr txBox="1"/>
          <p:nvPr/>
        </p:nvSpPr>
        <p:spPr>
          <a:xfrm>
            <a:off x="2398889" y="4778962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/>
          </a:p>
        </p:txBody>
      </p:sp>
      <p:pic>
        <p:nvPicPr>
          <p:cNvPr descr="Diagram&#10;&#10;Description automatically generated" id="586" name="Google Shape;58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1" y="52167"/>
            <a:ext cx="3542828" cy="186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LOSS FOR MULTILABEL CLASSIFICATION</a:t>
            </a:r>
            <a:endParaRPr/>
          </a:p>
        </p:txBody>
      </p:sp>
      <p:sp>
        <p:nvSpPr>
          <p:cNvPr id="592" name="Google Shape;592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&#10;&#10;Description automatically generated" id="593" name="Google Shape;5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1069" y="1225182"/>
            <a:ext cx="2743197" cy="92689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5"/>
          <p:cNvSpPr txBox="1"/>
          <p:nvPr/>
        </p:nvSpPr>
        <p:spPr>
          <a:xfrm>
            <a:off x="2361259" y="1580444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Categorical cross entropy</a:t>
            </a:r>
            <a:endParaRPr/>
          </a:p>
        </p:txBody>
      </p:sp>
      <p:pic>
        <p:nvPicPr>
          <p:cNvPr descr="Diagram&#10;&#10;Description automatically generated" id="595" name="Google Shape;59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2695" y="2253048"/>
            <a:ext cx="7729125" cy="414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TRAINING YOUR MODEL</a:t>
            </a:r>
            <a:endParaRPr/>
          </a:p>
        </p:txBody>
      </p:sp>
      <p:sp>
        <p:nvSpPr>
          <p:cNvPr id="601" name="Google Shape;60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602" name="Google Shape;60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3" name="Google Shape;603;p36"/>
          <p:cNvSpPr txBox="1"/>
          <p:nvPr/>
        </p:nvSpPr>
        <p:spPr>
          <a:xfrm>
            <a:off x="2182518" y="1825036"/>
            <a:ext cx="749394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the model on the right number of epochs (one epoch = you've seen all dataset)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the performances of the model on the validation 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the optimal performance is reached, try again with other hyper parameters (batchsize, number of layers, number of nodes, optimizer...)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the final best model on the testing set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iagram&#10;&#10;Description automatically generated" id="604" name="Google Shape;6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437" y="5300324"/>
            <a:ext cx="5800607" cy="140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6"/>
          <p:cNvSpPr/>
          <p:nvPr/>
        </p:nvSpPr>
        <p:spPr>
          <a:xfrm>
            <a:off x="1726259" y="2048169"/>
            <a:ext cx="389232" cy="714375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6"/>
          <p:cNvSpPr/>
          <p:nvPr/>
        </p:nvSpPr>
        <p:spPr>
          <a:xfrm>
            <a:off x="1641592" y="3035947"/>
            <a:ext cx="389232" cy="714375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6"/>
          <p:cNvSpPr/>
          <p:nvPr/>
        </p:nvSpPr>
        <p:spPr>
          <a:xfrm flipH="1" rot="10800000">
            <a:off x="1302925" y="1540169"/>
            <a:ext cx="746713" cy="2549995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6"/>
          <p:cNvSpPr/>
          <p:nvPr/>
        </p:nvSpPr>
        <p:spPr>
          <a:xfrm>
            <a:off x="1641592" y="4174243"/>
            <a:ext cx="389232" cy="714375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6"/>
          <p:cNvSpPr txBox="1"/>
          <p:nvPr/>
        </p:nvSpPr>
        <p:spPr>
          <a:xfrm>
            <a:off x="10207036" y="3396073"/>
            <a:ext cx="136031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 search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PROBLEMS TO OVERCOME</a:t>
            </a:r>
            <a:endParaRPr/>
          </a:p>
        </p:txBody>
      </p:sp>
      <p:sp>
        <p:nvSpPr>
          <p:cNvPr id="615" name="Google Shape;61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616" name="Google Shape;61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7" name="Google Shape;617;p37"/>
          <p:cNvSpPr txBox="1"/>
          <p:nvPr/>
        </p:nvSpPr>
        <p:spPr>
          <a:xfrm>
            <a:off x="837259" y="1740370"/>
            <a:ext cx="94977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imbalance: algorithm is lazy and will learn about majoritarian class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Overfitting: model has a lot of parameters (millions)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 We have only 3000 images</a:t>
            </a:r>
            <a:endParaRPr/>
          </a:p>
        </p:txBody>
      </p:sp>
      <p:pic>
        <p:nvPicPr>
          <p:cNvPr descr="Chart, histogram&#10;&#10;Description automatically generated" id="618" name="Google Shape;6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7956" y="2943356"/>
            <a:ext cx="4605866" cy="377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SOLUTIONS</a:t>
            </a:r>
            <a:endParaRPr/>
          </a:p>
        </p:txBody>
      </p:sp>
      <p:sp>
        <p:nvSpPr>
          <p:cNvPr id="624" name="Google Shape;624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6" name="Google Shape;626;p38"/>
          <p:cNvSpPr txBox="1"/>
          <p:nvPr/>
        </p:nvSpPr>
        <p:spPr>
          <a:xfrm>
            <a:off x="1128888" y="2144888"/>
            <a:ext cx="34249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augmentation </a:t>
            </a:r>
            <a:endParaRPr/>
          </a:p>
        </p:txBody>
      </p:sp>
      <p:sp>
        <p:nvSpPr>
          <p:cNvPr id="627" name="Google Shape;627;p38"/>
          <p:cNvSpPr txBox="1"/>
          <p:nvPr/>
        </p:nvSpPr>
        <p:spPr>
          <a:xfrm>
            <a:off x="1204148" y="3358444"/>
            <a:ext cx="548632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Sampler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dataloader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Pretrained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 (transfer learning)</a:t>
            </a:r>
            <a:endParaRPr/>
          </a:p>
        </p:txBody>
      </p:sp>
      <p:pic>
        <p:nvPicPr>
          <p:cNvPr id="628" name="Google Shape;6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585" y="1741325"/>
            <a:ext cx="1098885" cy="108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0252" y="1741325"/>
            <a:ext cx="1098885" cy="108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5437" y="1737548"/>
            <a:ext cx="1098885" cy="112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27067" y="1778954"/>
            <a:ext cx="1098885" cy="108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7745" y="4376679"/>
            <a:ext cx="23812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TO GO FURTHER</a:t>
            </a:r>
            <a:endParaRPr/>
          </a:p>
        </p:txBody>
      </p:sp>
      <p:sp>
        <p:nvSpPr>
          <p:cNvPr id="638" name="Google Shape;63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639" name="Google Shape;63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0" name="Google Shape;640;p39"/>
          <p:cNvSpPr txBox="1"/>
          <p:nvPr/>
        </p:nvSpPr>
        <p:spPr>
          <a:xfrm>
            <a:off x="1313447" y="2116791"/>
            <a:ext cx="46434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Siamese Neural network</a:t>
            </a:r>
            <a:endParaRPr/>
          </a:p>
        </p:txBody>
      </p:sp>
      <p:pic>
        <p:nvPicPr>
          <p:cNvPr descr="Diagram&#10;&#10;Description automatically generated" id="641" name="Google Shape;641;p39"/>
          <p:cNvPicPr preferRelativeResize="0"/>
          <p:nvPr/>
        </p:nvPicPr>
        <p:blipFill rotWithShape="1">
          <a:blip r:embed="rId3">
            <a:alphaModFix/>
          </a:blip>
          <a:srcRect b="272" l="0" r="-168" t="20924"/>
          <a:stretch/>
        </p:blipFill>
        <p:spPr>
          <a:xfrm>
            <a:off x="3482623" y="3065833"/>
            <a:ext cx="5603062" cy="2722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/>
          <p:nvPr/>
        </p:nvSpPr>
        <p:spPr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3"/>
            </a:srgbClr>
          </a:solidFill>
          <a:ln cap="sq" cmpd="thinThick" w="127000">
            <a:solidFill>
              <a:srgbClr val="595959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/>
          <p:cNvSpPr txBox="1"/>
          <p:nvPr>
            <p:ph type="title"/>
          </p:nvPr>
        </p:nvSpPr>
        <p:spPr>
          <a:xfrm>
            <a:off x="674237" y="914400"/>
            <a:ext cx="3657600" cy="28875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</a:pPr>
            <a:r>
              <a:rPr lang="en-US"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IMPORTANCE OF CELL CLASSES PROPORTION</a:t>
            </a:r>
            <a:endParaRPr/>
          </a:p>
        </p:txBody>
      </p:sp>
      <p:sp>
        <p:nvSpPr>
          <p:cNvPr id="210" name="Google Shape;210;p4"/>
          <p:cNvSpPr txBox="1"/>
          <p:nvPr>
            <p:ph idx="1" type="body"/>
          </p:nvPr>
        </p:nvSpPr>
        <p:spPr>
          <a:xfrm>
            <a:off x="674237" y="4170501"/>
            <a:ext cx="3657600" cy="1525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relative proportion of the different white blood cells categories indicates the presence or not of a pathology</a:t>
            </a:r>
            <a:endParaRPr/>
          </a:p>
        </p:txBody>
      </p:sp>
      <p:cxnSp>
        <p:nvCxnSpPr>
          <p:cNvPr id="211" name="Google Shape;211;p4"/>
          <p:cNvCxnSpPr/>
          <p:nvPr/>
        </p:nvCxnSpPr>
        <p:spPr>
          <a:xfrm>
            <a:off x="1191126" y="3910267"/>
            <a:ext cx="258679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2" name="Google Shape;2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3822" y="1106463"/>
            <a:ext cx="6553545" cy="4653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"/>
          <p:cNvSpPr txBox="1"/>
          <p:nvPr>
            <p:ph idx="12" type="sldNum"/>
          </p:nvPr>
        </p:nvSpPr>
        <p:spPr>
          <a:xfrm>
            <a:off x="9991022" y="6356350"/>
            <a:ext cx="13627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</a:rPr>
              <a:t>‹#›</a:t>
            </a:fld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TO GO FURTHER</a:t>
            </a:r>
            <a:endParaRPr/>
          </a:p>
        </p:txBody>
      </p:sp>
      <p:sp>
        <p:nvSpPr>
          <p:cNvPr id="647" name="Google Shape;647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648" name="Google Shape;648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9" name="Google Shape;649;p40"/>
          <p:cNvSpPr txBox="1"/>
          <p:nvPr/>
        </p:nvSpPr>
        <p:spPr>
          <a:xfrm>
            <a:off x="780814" y="1843851"/>
            <a:ext cx="45023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Integration of heterogeneous data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, schematic&#10;&#10;Description automatically generated" id="650" name="Google Shape;650;p40"/>
          <p:cNvPicPr preferRelativeResize="0"/>
          <p:nvPr/>
        </p:nvPicPr>
        <p:blipFill rotWithShape="1">
          <a:blip r:embed="rId3">
            <a:alphaModFix/>
          </a:blip>
          <a:srcRect b="48454" l="0" r="225" t="0"/>
          <a:stretch/>
        </p:blipFill>
        <p:spPr>
          <a:xfrm>
            <a:off x="2688342" y="2629311"/>
            <a:ext cx="6288510" cy="284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551553" y="304802"/>
            <a:ext cx="11097349" cy="157314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5C2C2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/>
          <p:cNvSpPr txBox="1"/>
          <p:nvPr>
            <p:ph type="title"/>
          </p:nvPr>
        </p:nvSpPr>
        <p:spPr>
          <a:xfrm>
            <a:off x="868680" y="405575"/>
            <a:ext cx="500176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ON REAL DATA</a:t>
            </a:r>
            <a:endParaRPr/>
          </a:p>
        </p:txBody>
      </p:sp>
      <p:sp>
        <p:nvSpPr>
          <p:cNvPr id="221" name="Google Shape;221;p5"/>
          <p:cNvSpPr txBox="1"/>
          <p:nvPr>
            <p:ph idx="1" type="body"/>
          </p:nvPr>
        </p:nvSpPr>
        <p:spPr>
          <a:xfrm>
            <a:off x="6382512" y="498698"/>
            <a:ext cx="4940808" cy="11853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Lymphocyte invasion is characteristic of leukemia</a:t>
            </a:r>
            <a:endParaRPr/>
          </a:p>
        </p:txBody>
      </p:sp>
      <p:sp>
        <p:nvSpPr>
          <p:cNvPr id="222" name="Google Shape;222;p5"/>
          <p:cNvSpPr/>
          <p:nvPr/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058" y="2177757"/>
            <a:ext cx="5431536" cy="403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arapluie, rose, violet, décoré&#10;&#10;Description générée automatiquement" id="225" name="Google Shape;22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1408" y="2172743"/>
            <a:ext cx="5431536" cy="403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PRESENTATION TITLE</a:t>
            </a:r>
            <a:endParaRPr/>
          </a:p>
        </p:txBody>
      </p:sp>
      <p:sp>
        <p:nvSpPr>
          <p:cNvPr id="227" name="Google Shape;227;p5"/>
          <p:cNvSpPr txBox="1"/>
          <p:nvPr>
            <p:ph idx="12" type="sldNum"/>
          </p:nvPr>
        </p:nvSpPr>
        <p:spPr>
          <a:xfrm>
            <a:off x="8610600" y="6356350"/>
            <a:ext cx="2712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7F7F7F"/>
                </a:solidFill>
              </a:rPr>
              <a:t>‹#›</a:t>
            </a:fld>
            <a:endParaRPr sz="1200">
              <a:solidFill>
                <a:srgbClr val="7F7F7F"/>
              </a:solidFill>
            </a:endParaRPr>
          </a:p>
        </p:txBody>
      </p:sp>
      <p:sp>
        <p:nvSpPr>
          <p:cNvPr id="228" name="Google Shape;228;p5"/>
          <p:cNvSpPr txBox="1"/>
          <p:nvPr/>
        </p:nvSpPr>
        <p:spPr>
          <a:xfrm>
            <a:off x="7088606" y="6356684"/>
            <a:ext cx="38460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Leukemia (clones of cancerous cells)</a:t>
            </a:r>
            <a:endParaRPr/>
          </a:p>
        </p:txBody>
      </p:sp>
      <p:sp>
        <p:nvSpPr>
          <p:cNvPr id="229" name="Google Shape;229;p5"/>
          <p:cNvSpPr txBox="1"/>
          <p:nvPr/>
        </p:nvSpPr>
        <p:spPr>
          <a:xfrm>
            <a:off x="2506579" y="6356684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Healthy</a:t>
            </a:r>
            <a:endParaRPr/>
          </a:p>
        </p:txBody>
      </p:sp>
      <p:pic>
        <p:nvPicPr>
          <p:cNvPr id="230" name="Google Shape;23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7531" y="2366179"/>
            <a:ext cx="1670385" cy="157419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/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OUR DATASET</a:t>
            </a:r>
            <a:endParaRPr/>
          </a:p>
        </p:txBody>
      </p:sp>
      <p:sp>
        <p:nvSpPr>
          <p:cNvPr id="236" name="Google Shape;236;p6"/>
          <p:cNvSpPr txBox="1"/>
          <p:nvPr>
            <p:ph idx="1" type="subTitle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DIFFERENT TYPES OF CELLS</a:t>
            </a:r>
            <a:endParaRPr/>
          </a:p>
        </p:txBody>
      </p:sp>
      <p:sp>
        <p:nvSpPr>
          <p:cNvPr id="242" name="Google Shape;24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243" name="Google Shape;24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406" y="2293021"/>
            <a:ext cx="1446722" cy="14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7"/>
          <p:cNvSpPr txBox="1"/>
          <p:nvPr/>
        </p:nvSpPr>
        <p:spPr>
          <a:xfrm>
            <a:off x="565617" y="3903311"/>
            <a:ext cx="798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Blaste</a:t>
            </a:r>
            <a:endParaRPr/>
          </a:p>
        </p:txBody>
      </p:sp>
      <p:pic>
        <p:nvPicPr>
          <p:cNvPr descr="Une image contenant tissu&#10;&#10;Description générée automatiquement" id="246" name="Google Shape;24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2673" y="2289637"/>
            <a:ext cx="1503465" cy="151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2417" y="2293988"/>
            <a:ext cx="1503466" cy="15220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issu&#10;&#10;Description générée automatiquement" id="248" name="Google Shape;24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3314" y="2293988"/>
            <a:ext cx="1432345" cy="146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issu&#10;&#10;Description générée automatiquement" id="249" name="Google Shape;24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00540" y="2293987"/>
            <a:ext cx="1446722" cy="14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74655" y="2289175"/>
            <a:ext cx="1446530" cy="144653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"/>
          <p:cNvSpPr txBox="1"/>
          <p:nvPr/>
        </p:nvSpPr>
        <p:spPr>
          <a:xfrm>
            <a:off x="2018496" y="3903310"/>
            <a:ext cx="15296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Erythroblaste</a:t>
            </a:r>
            <a:endParaRPr/>
          </a:p>
        </p:txBody>
      </p:sp>
      <p:sp>
        <p:nvSpPr>
          <p:cNvPr id="252" name="Google Shape;252;p7"/>
          <p:cNvSpPr txBox="1"/>
          <p:nvPr/>
        </p:nvSpPr>
        <p:spPr>
          <a:xfrm>
            <a:off x="3664416" y="3903310"/>
            <a:ext cx="19258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Lymphocyte</a:t>
            </a:r>
            <a:endParaRPr/>
          </a:p>
        </p:txBody>
      </p:sp>
      <p:sp>
        <p:nvSpPr>
          <p:cNvPr id="253" name="Google Shape;253;p7"/>
          <p:cNvSpPr txBox="1"/>
          <p:nvPr/>
        </p:nvSpPr>
        <p:spPr>
          <a:xfrm>
            <a:off x="5513536" y="3903310"/>
            <a:ext cx="12959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Monocyte</a:t>
            </a:r>
            <a:endParaRPr/>
          </a:p>
        </p:txBody>
      </p:sp>
      <p:sp>
        <p:nvSpPr>
          <p:cNvPr id="254" name="Google Shape;254;p7"/>
          <p:cNvSpPr txBox="1"/>
          <p:nvPr/>
        </p:nvSpPr>
        <p:spPr>
          <a:xfrm>
            <a:off x="7108656" y="3903310"/>
            <a:ext cx="1895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Metamyelocyte</a:t>
            </a:r>
            <a:endParaRPr/>
          </a:p>
        </p:txBody>
      </p:sp>
      <p:sp>
        <p:nvSpPr>
          <p:cNvPr id="255" name="Google Shape;255;p7"/>
          <p:cNvSpPr txBox="1"/>
          <p:nvPr/>
        </p:nvSpPr>
        <p:spPr>
          <a:xfrm>
            <a:off x="8886656" y="3903310"/>
            <a:ext cx="1895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Neutrophile</a:t>
            </a:r>
            <a:endParaRPr/>
          </a:p>
        </p:txBody>
      </p:sp>
      <p:sp>
        <p:nvSpPr>
          <p:cNvPr id="256" name="Google Shape;256;p7"/>
          <p:cNvSpPr txBox="1"/>
          <p:nvPr/>
        </p:nvSpPr>
        <p:spPr>
          <a:xfrm>
            <a:off x="10684976" y="3903310"/>
            <a:ext cx="1306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Artefacte</a:t>
            </a:r>
            <a:endParaRPr/>
          </a:p>
        </p:txBody>
      </p:sp>
      <p:pic>
        <p:nvPicPr>
          <p:cNvPr id="257" name="Google Shape;25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40255" y="2289175"/>
            <a:ext cx="1507490" cy="15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/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THE FEATURES</a:t>
            </a:r>
            <a:endParaRPr/>
          </a:p>
        </p:txBody>
      </p:sp>
      <p:sp>
        <p:nvSpPr>
          <p:cNvPr id="263" name="Google Shape;263;p8"/>
          <p:cNvSpPr txBox="1"/>
          <p:nvPr>
            <p:ph idx="1" type="subTitle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3 REGIONS OF INTEREST</a:t>
            </a:r>
            <a:endParaRPr/>
          </a:p>
        </p:txBody>
      </p:sp>
      <p:sp>
        <p:nvSpPr>
          <p:cNvPr id="269" name="Google Shape;26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270" name="Google Shape;27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1" name="Google Shape;2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040" y="2042021"/>
            <a:ext cx="2743200" cy="2245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&#10;&#10;Description générée automatiquement" id="272" name="Google Shape;2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2042021"/>
            <a:ext cx="2743200" cy="2245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&#10;&#10;Description générée automatiquement" id="273" name="Google Shape;27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7680" y="2042021"/>
            <a:ext cx="2743200" cy="224563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 txBox="1"/>
          <p:nvPr/>
        </p:nvSpPr>
        <p:spPr>
          <a:xfrm>
            <a:off x="1652737" y="4401151"/>
            <a:ext cx="16820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Cyto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(full cell)</a:t>
            </a:r>
            <a:endParaRPr/>
          </a:p>
        </p:txBody>
      </p:sp>
      <p:sp>
        <p:nvSpPr>
          <p:cNvPr id="275" name="Google Shape;275;p9"/>
          <p:cNvSpPr txBox="1"/>
          <p:nvPr/>
        </p:nvSpPr>
        <p:spPr>
          <a:xfrm>
            <a:off x="4842976" y="4543390"/>
            <a:ext cx="24135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Cytoonly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(only cytoplasm)</a:t>
            </a:r>
            <a:endParaRPr/>
          </a:p>
        </p:txBody>
      </p:sp>
      <p:sp>
        <p:nvSpPr>
          <p:cNvPr id="276" name="Google Shape;276;p9"/>
          <p:cNvSpPr txBox="1"/>
          <p:nvPr/>
        </p:nvSpPr>
        <p:spPr>
          <a:xfrm>
            <a:off x="8693616" y="4543390"/>
            <a:ext cx="19258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2023-02-01T16:53:31Z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